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0"/>
  </p:notesMasterIdLst>
  <p:sldIdLst>
    <p:sldId id="256" r:id="rId2"/>
    <p:sldId id="259" r:id="rId3"/>
    <p:sldId id="286" r:id="rId4"/>
    <p:sldId id="283" r:id="rId5"/>
    <p:sldId id="260" r:id="rId6"/>
    <p:sldId id="265" r:id="rId7"/>
    <p:sldId id="264" r:id="rId8"/>
    <p:sldId id="284" r:id="rId9"/>
    <p:sldId id="262" r:id="rId10"/>
    <p:sldId id="285" r:id="rId11"/>
    <p:sldId id="267" r:id="rId12"/>
    <p:sldId id="268" r:id="rId13"/>
    <p:sldId id="266" r:id="rId14"/>
    <p:sldId id="269" r:id="rId15"/>
    <p:sldId id="271" r:id="rId16"/>
    <p:sldId id="270" r:id="rId17"/>
    <p:sldId id="275" r:id="rId18"/>
    <p:sldId id="272" r:id="rId19"/>
    <p:sldId id="276" r:id="rId20"/>
    <p:sldId id="279" r:id="rId21"/>
    <p:sldId id="273" r:id="rId22"/>
    <p:sldId id="274" r:id="rId23"/>
    <p:sldId id="277" r:id="rId24"/>
    <p:sldId id="263" r:id="rId25"/>
    <p:sldId id="280" r:id="rId26"/>
    <p:sldId id="281" r:id="rId27"/>
    <p:sldId id="282" r:id="rId28"/>
    <p:sldId id="278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27D3"/>
    <a:srgbClr val="FEF0FA"/>
    <a:srgbClr val="C2C9FE"/>
    <a:srgbClr val="79C9FF"/>
    <a:srgbClr val="0099FF"/>
    <a:srgbClr val="FEE6F8"/>
    <a:srgbClr val="FFCC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576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042B4-573C-481F-AD94-BF3F8B8AE495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77CF0-AF70-415A-AEE7-29B1184006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0144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961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1745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110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15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1950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055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7351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4024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4256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8823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156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DA65A-DA7C-44BD-A092-FA8ED19F65D9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28DBE-6DD8-4829-962C-A497BC92F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07071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.telefonica.terra.es/web/lgv/redox/INTredox11_1.ht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63497" y="1115664"/>
            <a:ext cx="7772400" cy="1470025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REACCIONES QUÍMICAS</a:t>
            </a:r>
            <a:endParaRPr lang="es-ES" sz="5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4" descr="http://1.bp.blogspot.com/-osLn04fDwvw/TnPKLA_GMiI/AAAAAAAAAQg/vua-h4RXYxw/s1600/Animation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40" y="3653408"/>
            <a:ext cx="1847850" cy="2343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57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Precipitado: </a:t>
            </a:r>
            <a:r>
              <a:rPr lang="es-ES" sz="2400" dirty="0" smtClean="0">
                <a:solidFill>
                  <a:schemeClr val="bg1"/>
                </a:solidFill>
              </a:rPr>
              <a:t>es un residuo sólido insoluble que se forma durante la reacción química. Puede ser incoloro o tener una coloración. </a:t>
            </a:r>
          </a:p>
          <a:p>
            <a:pPr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En el laboratorio  es fácil ver su presencia  en el fondo del tubo </a:t>
            </a:r>
            <a:r>
              <a:rPr lang="es-ES" sz="2400" smtClean="0">
                <a:solidFill>
                  <a:schemeClr val="bg1"/>
                </a:solidFill>
              </a:rPr>
              <a:t>de ensayo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TIPOS DE REACCIONES QUÍMICAS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016224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Reacciones de Síntesis o Combinación: </a:t>
            </a:r>
            <a:r>
              <a:rPr lang="es-ES" dirty="0" smtClean="0">
                <a:solidFill>
                  <a:schemeClr val="bg1"/>
                </a:solidFill>
              </a:rPr>
              <a:t>En este tipo de reacciones, dos o más reactivos se combinan entre sí para sintetizar (producir) un único producto. </a:t>
            </a:r>
          </a:p>
          <a:p>
            <a:pPr marL="0" indent="0">
              <a:buNone/>
            </a:pP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http://img.youtube.com/vi/lKErBzASkHM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32" t="19907" r="17919"/>
          <a:stretch/>
        </p:blipFill>
        <p:spPr bwMode="auto">
          <a:xfrm>
            <a:off x="683569" y="3826548"/>
            <a:ext cx="1944216" cy="2492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66" y="3501008"/>
            <a:ext cx="50355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5868144" y="4037583"/>
            <a:ext cx="578569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 Marcador de contenido"/>
          <p:cNvSpPr txBox="1">
            <a:spLocks/>
          </p:cNvSpPr>
          <p:nvPr/>
        </p:nvSpPr>
        <p:spPr>
          <a:xfrm>
            <a:off x="2896561" y="4687683"/>
            <a:ext cx="5364595" cy="1837661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b="1" dirty="0" smtClean="0">
                <a:solidFill>
                  <a:srgbClr val="0070C0"/>
                </a:solidFill>
              </a:rPr>
              <a:t>        2 Mg + O</a:t>
            </a:r>
            <a:r>
              <a:rPr lang="es-ES" sz="1900" b="1" dirty="0" smtClean="0">
                <a:solidFill>
                  <a:srgbClr val="0070C0"/>
                </a:solidFill>
              </a:rPr>
              <a:t>2</a:t>
            </a:r>
            <a:r>
              <a:rPr lang="es-ES" b="1" dirty="0" smtClean="0">
                <a:solidFill>
                  <a:srgbClr val="0070C0"/>
                </a:solidFill>
              </a:rPr>
              <a:t>            2 </a:t>
            </a:r>
            <a:r>
              <a:rPr lang="es-ES" b="1" dirty="0" err="1" smtClean="0">
                <a:solidFill>
                  <a:srgbClr val="0070C0"/>
                </a:solidFill>
              </a:rPr>
              <a:t>MgO</a:t>
            </a:r>
            <a:endParaRPr lang="es-ES" b="1" dirty="0" smtClean="0">
              <a:solidFill>
                <a:srgbClr val="0070C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s-ES" b="1" dirty="0" smtClean="0">
                <a:solidFill>
                  <a:srgbClr val="0070C0"/>
                </a:solidFill>
              </a:rPr>
              <a:t>       2Al</a:t>
            </a:r>
            <a:r>
              <a:rPr lang="es-ES" sz="2000" b="1" dirty="0" smtClean="0">
                <a:solidFill>
                  <a:srgbClr val="0070C0"/>
                </a:solidFill>
              </a:rPr>
              <a:t>(s)  +  </a:t>
            </a:r>
            <a:r>
              <a:rPr lang="es-ES" b="1" dirty="0" smtClean="0">
                <a:solidFill>
                  <a:srgbClr val="0070C0"/>
                </a:solidFill>
              </a:rPr>
              <a:t>3Cl</a:t>
            </a:r>
            <a:r>
              <a:rPr lang="es-ES" sz="2000" b="1" dirty="0" smtClean="0">
                <a:solidFill>
                  <a:srgbClr val="0070C0"/>
                </a:solidFill>
              </a:rPr>
              <a:t>2 </a:t>
            </a:r>
            <a:r>
              <a:rPr lang="es-ES" b="1" dirty="0" smtClean="0">
                <a:solidFill>
                  <a:srgbClr val="0070C0"/>
                </a:solidFill>
              </a:rPr>
              <a:t>          2 AlCl</a:t>
            </a:r>
            <a:r>
              <a:rPr lang="es-ES" sz="2000" b="1" dirty="0" smtClean="0">
                <a:solidFill>
                  <a:srgbClr val="0070C0"/>
                </a:solidFill>
              </a:rPr>
              <a:t>3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b="1" dirty="0" smtClean="0">
                <a:solidFill>
                  <a:srgbClr val="0070C0"/>
                </a:solidFill>
              </a:rPr>
              <a:t>      Na</a:t>
            </a:r>
            <a:r>
              <a:rPr lang="es-ES" sz="2000" b="1" dirty="0" smtClean="0">
                <a:solidFill>
                  <a:srgbClr val="0070C0"/>
                </a:solidFill>
              </a:rPr>
              <a:t>2</a:t>
            </a:r>
            <a:r>
              <a:rPr lang="es-ES" b="1" dirty="0" smtClean="0">
                <a:solidFill>
                  <a:srgbClr val="0070C0"/>
                </a:solidFill>
              </a:rPr>
              <a:t>O  + H</a:t>
            </a:r>
            <a:r>
              <a:rPr lang="es-ES" sz="2000" b="1" dirty="0" smtClean="0">
                <a:solidFill>
                  <a:srgbClr val="0070C0"/>
                </a:solidFill>
              </a:rPr>
              <a:t>2</a:t>
            </a:r>
            <a:r>
              <a:rPr lang="es-ES" b="1" dirty="0" smtClean="0">
                <a:solidFill>
                  <a:srgbClr val="0070C0"/>
                </a:solidFill>
              </a:rPr>
              <a:t>O           2 </a:t>
            </a:r>
            <a:r>
              <a:rPr lang="es-ES" b="1" dirty="0" err="1" smtClean="0">
                <a:solidFill>
                  <a:srgbClr val="0070C0"/>
                </a:solidFill>
              </a:rPr>
              <a:t>NaOH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s-ES" dirty="0" smtClean="0">
              <a:solidFill>
                <a:schemeClr val="bg1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5868144" y="5072972"/>
            <a:ext cx="64807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978938" y="5589240"/>
            <a:ext cx="64807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978938" y="6165304"/>
            <a:ext cx="64807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6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F0"/>
                </a:solidFill>
              </a:rPr>
              <a:t>TIPOS DE REACCIONES QUÍMICAS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8261" y="3817257"/>
            <a:ext cx="8229600" cy="69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            </a:t>
            </a:r>
            <a:r>
              <a:rPr lang="es-ES" b="1" dirty="0" smtClean="0">
                <a:solidFill>
                  <a:srgbClr val="FF0000"/>
                </a:solidFill>
              </a:rPr>
              <a:t>2HgO             2</a:t>
            </a:r>
            <a:r>
              <a:rPr lang="es-ES" b="1" dirty="0" smtClean="0">
                <a:solidFill>
                  <a:schemeClr val="bg1"/>
                </a:solidFill>
              </a:rPr>
              <a:t>Hg</a:t>
            </a:r>
            <a:r>
              <a:rPr lang="es-ES" b="1" dirty="0" smtClean="0">
                <a:solidFill>
                  <a:srgbClr val="FF0000"/>
                </a:solidFill>
              </a:rPr>
              <a:t> + </a:t>
            </a:r>
            <a:r>
              <a:rPr lang="es-ES" b="1" dirty="0" smtClean="0">
                <a:solidFill>
                  <a:schemeClr val="bg1"/>
                </a:solidFill>
              </a:rPr>
              <a:t>O</a:t>
            </a:r>
            <a:r>
              <a:rPr lang="es-ES" sz="2000" b="1" dirty="0" smtClean="0">
                <a:solidFill>
                  <a:schemeClr val="bg1"/>
                </a:solidFill>
              </a:rPr>
              <a:t>2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>
              <a:solidFill>
                <a:srgbClr val="00B0F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976611" y="4149080"/>
            <a:ext cx="792088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Triángulo isósceles"/>
          <p:cNvSpPr/>
          <p:nvPr/>
        </p:nvSpPr>
        <p:spPr>
          <a:xfrm>
            <a:off x="3211596" y="4172324"/>
            <a:ext cx="216024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815552" y="5085184"/>
            <a:ext cx="792088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Triángulo isósceles"/>
          <p:cNvSpPr/>
          <p:nvPr/>
        </p:nvSpPr>
        <p:spPr>
          <a:xfrm>
            <a:off x="3103584" y="5243960"/>
            <a:ext cx="216024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39552" y="1382043"/>
            <a:ext cx="8229600" cy="1830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789706" y="1484784"/>
            <a:ext cx="752671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7030A0"/>
                </a:solidFill>
              </a:rPr>
              <a:t>Reacciones de Descomposición</a:t>
            </a:r>
            <a:r>
              <a:rPr lang="es-ES" sz="3200" b="1" dirty="0">
                <a:solidFill>
                  <a:srgbClr val="FF0000"/>
                </a:solidFill>
              </a:rPr>
              <a:t>: 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>
                <a:solidFill>
                  <a:schemeClr val="bg1"/>
                </a:solidFill>
              </a:rPr>
              <a:t>A partir de </a:t>
            </a:r>
            <a:r>
              <a:rPr lang="es-ES" sz="3200" dirty="0">
                <a:solidFill>
                  <a:srgbClr val="FF0000"/>
                </a:solidFill>
              </a:rPr>
              <a:t>una sustancia </a:t>
            </a:r>
            <a:r>
              <a:rPr lang="es-ES" sz="3200" dirty="0">
                <a:solidFill>
                  <a:schemeClr val="bg1"/>
                </a:solidFill>
              </a:rPr>
              <a:t>que se descompone se obtienen </a:t>
            </a:r>
            <a:r>
              <a:rPr lang="es-ES" sz="3200" dirty="0">
                <a:solidFill>
                  <a:srgbClr val="FF0000"/>
                </a:solidFill>
              </a:rPr>
              <a:t>dos</a:t>
            </a:r>
            <a:r>
              <a:rPr lang="es-ES" sz="3200" dirty="0">
                <a:solidFill>
                  <a:schemeClr val="bg1"/>
                </a:solidFill>
              </a:rPr>
              <a:t> o más sustancias más simples. </a:t>
            </a:r>
            <a:endParaRPr lang="es-ES" sz="3200" dirty="0"/>
          </a:p>
        </p:txBody>
      </p:sp>
      <p:sp>
        <p:nvSpPr>
          <p:cNvPr id="13" name="12 Rectángulo"/>
          <p:cNvSpPr/>
          <p:nvPr/>
        </p:nvSpPr>
        <p:spPr>
          <a:xfrm>
            <a:off x="688884" y="4869160"/>
            <a:ext cx="7627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sz="3200" dirty="0">
                <a:solidFill>
                  <a:prstClr val="black"/>
                </a:solidFill>
              </a:rPr>
              <a:t>2</a:t>
            </a:r>
            <a:r>
              <a:rPr lang="es-ES" sz="3200" b="1" dirty="0">
                <a:solidFill>
                  <a:srgbClr val="FF0000"/>
                </a:solidFill>
              </a:rPr>
              <a:t>NaHCO</a:t>
            </a:r>
            <a:r>
              <a:rPr lang="es-ES" sz="2000" b="1" dirty="0">
                <a:solidFill>
                  <a:srgbClr val="FF0000"/>
                </a:solidFill>
              </a:rPr>
              <a:t>3(s)</a:t>
            </a:r>
            <a:r>
              <a:rPr lang="es-ES" sz="3200" b="1" dirty="0">
                <a:solidFill>
                  <a:srgbClr val="FF0000"/>
                </a:solidFill>
              </a:rPr>
              <a:t>             </a:t>
            </a:r>
            <a:r>
              <a:rPr lang="es-ES" sz="3200" dirty="0">
                <a:solidFill>
                  <a:prstClr val="black"/>
                </a:solidFill>
              </a:rPr>
              <a:t>2</a:t>
            </a:r>
            <a:r>
              <a:rPr lang="es-ES" sz="3200" b="1" dirty="0">
                <a:solidFill>
                  <a:srgbClr val="FF0000"/>
                </a:solidFill>
              </a:rPr>
              <a:t>NaCO</a:t>
            </a:r>
            <a:r>
              <a:rPr lang="es-ES" sz="2000" b="1" dirty="0">
                <a:solidFill>
                  <a:srgbClr val="FF0000"/>
                </a:solidFill>
              </a:rPr>
              <a:t>3(s)</a:t>
            </a:r>
            <a:r>
              <a:rPr lang="es-ES" sz="3200" b="1" dirty="0">
                <a:solidFill>
                  <a:srgbClr val="FF0000"/>
                </a:solidFill>
              </a:rPr>
              <a:t> + </a:t>
            </a:r>
            <a:r>
              <a:rPr lang="es-ES" sz="3200" b="1" dirty="0">
                <a:solidFill>
                  <a:prstClr val="black"/>
                </a:solidFill>
              </a:rPr>
              <a:t>H</a:t>
            </a:r>
            <a:r>
              <a:rPr lang="es-ES" sz="2400" b="1" dirty="0">
                <a:solidFill>
                  <a:prstClr val="black"/>
                </a:solidFill>
              </a:rPr>
              <a:t>2</a:t>
            </a:r>
            <a:r>
              <a:rPr lang="es-ES" sz="3200" b="1" dirty="0">
                <a:solidFill>
                  <a:prstClr val="black"/>
                </a:solidFill>
              </a:rPr>
              <a:t>O</a:t>
            </a:r>
            <a:r>
              <a:rPr lang="es-ES" sz="2000" b="1" dirty="0">
                <a:solidFill>
                  <a:prstClr val="black"/>
                </a:solidFill>
              </a:rPr>
              <a:t>(g)  </a:t>
            </a:r>
            <a:r>
              <a:rPr lang="es-ES" sz="3200" b="1" dirty="0">
                <a:solidFill>
                  <a:prstClr val="black"/>
                </a:solidFill>
              </a:rPr>
              <a:t>+  </a:t>
            </a:r>
            <a:r>
              <a:rPr lang="es-ES" sz="3200" b="1" dirty="0">
                <a:solidFill>
                  <a:srgbClr val="FF0000"/>
                </a:solidFill>
              </a:rPr>
              <a:t>C</a:t>
            </a:r>
            <a:r>
              <a:rPr lang="es-ES" sz="3200" b="1" dirty="0">
                <a:solidFill>
                  <a:prstClr val="black"/>
                </a:solidFill>
              </a:rPr>
              <a:t>O</a:t>
            </a:r>
            <a:r>
              <a:rPr lang="es-ES" sz="2000" b="1" dirty="0">
                <a:solidFill>
                  <a:prstClr val="black"/>
                </a:solidFill>
              </a:rPr>
              <a:t>2(g)</a:t>
            </a:r>
          </a:p>
          <a:p>
            <a:pPr lvl="0">
              <a:spcBef>
                <a:spcPct val="20000"/>
              </a:spcBef>
            </a:pPr>
            <a:r>
              <a:rPr lang="es-ES" sz="2000" b="1" dirty="0" smtClean="0">
                <a:solidFill>
                  <a:srgbClr val="00B0F0"/>
                </a:solidFill>
              </a:rPr>
              <a:t>Bicarbonato  </a:t>
            </a:r>
            <a:r>
              <a:rPr lang="es-ES" sz="2000" b="1" dirty="0">
                <a:solidFill>
                  <a:srgbClr val="00B0F0"/>
                </a:solidFill>
              </a:rPr>
              <a:t>de sodio               carbonato de </a:t>
            </a:r>
            <a:r>
              <a:rPr lang="es-ES" sz="2000" b="1" dirty="0" smtClean="0">
                <a:solidFill>
                  <a:srgbClr val="00B0F0"/>
                </a:solidFill>
              </a:rPr>
              <a:t>sodio  </a:t>
            </a:r>
            <a:endParaRPr lang="es-E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7344816" cy="625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439297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DaunPenh" pitchFamily="2" charset="0"/>
                <a:cs typeface="DaunPenh" pitchFamily="2" charset="0"/>
              </a:rPr>
              <a:t>Los </a:t>
            </a:r>
            <a:endParaRPr lang="es-ES" dirty="0">
              <a:solidFill>
                <a:schemeClr val="bg1"/>
              </a:solidFill>
              <a:latin typeface="DaunPenh" pitchFamily="2" charset="0"/>
              <a:cs typeface="DaunPen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5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979204" y="2979204"/>
            <a:ext cx="6858000" cy="89959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TIPOS DE REACCIONES QUÍMICAS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3284985"/>
            <a:ext cx="7725544" cy="1368152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Por </a:t>
            </a:r>
            <a:r>
              <a:rPr lang="es-ES" sz="2800" dirty="0">
                <a:solidFill>
                  <a:schemeClr val="bg1"/>
                </a:solidFill>
              </a:rPr>
              <a:t>ejemplo, al </a:t>
            </a:r>
            <a:r>
              <a:rPr lang="es-ES" sz="2800" dirty="0" smtClean="0">
                <a:solidFill>
                  <a:schemeClr val="bg1"/>
                </a:solidFill>
              </a:rPr>
              <a:t>reaccionar cobre </a:t>
            </a:r>
            <a:r>
              <a:rPr lang="es-ES" sz="2800" dirty="0">
                <a:solidFill>
                  <a:schemeClr val="bg1"/>
                </a:solidFill>
              </a:rPr>
              <a:t>en una solución </a:t>
            </a:r>
            <a:r>
              <a:rPr lang="es-ES" sz="2800" dirty="0" smtClean="0">
                <a:solidFill>
                  <a:schemeClr val="bg1"/>
                </a:solidFill>
              </a:rPr>
              <a:t>de </a:t>
            </a:r>
            <a:r>
              <a:rPr lang="es-ES" sz="2800" dirty="0">
                <a:solidFill>
                  <a:schemeClr val="bg1"/>
                </a:solidFill>
              </a:rPr>
              <a:t>nitrato </a:t>
            </a:r>
            <a:r>
              <a:rPr lang="es-ES" sz="2800" dirty="0" smtClean="0">
                <a:solidFill>
                  <a:schemeClr val="bg1"/>
                </a:solidFill>
              </a:rPr>
              <a:t>de plata</a:t>
            </a:r>
            <a:r>
              <a:rPr lang="es-ES" sz="2800" dirty="0">
                <a:solidFill>
                  <a:schemeClr val="bg1"/>
                </a:solidFill>
              </a:rPr>
              <a:t>, la plata es desplazada por el cobre </a:t>
            </a:r>
            <a:r>
              <a:rPr lang="es-ES" sz="2800" dirty="0" smtClean="0">
                <a:solidFill>
                  <a:schemeClr val="bg1"/>
                </a:solidFill>
              </a:rPr>
              <a:t>y se </a:t>
            </a:r>
            <a:r>
              <a:rPr lang="es-ES" sz="2800" dirty="0">
                <a:solidFill>
                  <a:schemeClr val="bg1"/>
                </a:solidFill>
              </a:rPr>
              <a:t>acumula en forma de cristales</a:t>
            </a:r>
            <a:r>
              <a:rPr lang="es-ES" sz="2800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rgbClr val="00B0F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187624" y="476672"/>
            <a:ext cx="7272808" cy="2739211"/>
          </a:xfrm>
          <a:prstGeom prst="rect">
            <a:avLst/>
          </a:prstGeom>
          <a:solidFill>
            <a:srgbClr val="C2C9FE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3200" b="1" dirty="0">
                <a:solidFill>
                  <a:srgbClr val="FF0000"/>
                </a:solidFill>
              </a:rPr>
              <a:t>Reacciones de Desplazamiento Simple</a:t>
            </a:r>
            <a:r>
              <a:rPr lang="es-ES" sz="3200" dirty="0">
                <a:solidFill>
                  <a:prstClr val="black"/>
                </a:solidFill>
              </a:rPr>
              <a:t>: </a:t>
            </a:r>
            <a:r>
              <a:rPr lang="es-ES" sz="2800" dirty="0">
                <a:solidFill>
                  <a:prstClr val="black"/>
                </a:solidFill>
              </a:rPr>
              <a:t>En este tipo de reacción </a:t>
            </a:r>
            <a:r>
              <a:rPr lang="es-ES" sz="2800" dirty="0">
                <a:solidFill>
                  <a:srgbClr val="FF0000"/>
                </a:solidFill>
              </a:rPr>
              <a:t>un elemento reacciona con un compuesto</a:t>
            </a:r>
            <a:r>
              <a:rPr lang="es-ES" sz="2800" dirty="0">
                <a:solidFill>
                  <a:prstClr val="black"/>
                </a:solidFill>
              </a:rPr>
              <a:t>, tomando el puesto (desplaza)de un elemento en el compuesto.  Al finalizar la reacción se obtiene un elemento y un compuesto diferentes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961256" y="4780309"/>
            <a:ext cx="7725544" cy="124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FF0000"/>
                </a:solidFill>
              </a:rPr>
              <a:t>Cu</a:t>
            </a:r>
            <a:r>
              <a:rPr lang="es-ES" b="1" dirty="0" smtClean="0">
                <a:solidFill>
                  <a:srgbClr val="00B0F0"/>
                </a:solidFill>
              </a:rPr>
              <a:t> + AgNO</a:t>
            </a:r>
            <a:r>
              <a:rPr lang="es-ES" sz="1900" b="1" dirty="0" smtClean="0">
                <a:solidFill>
                  <a:srgbClr val="00B0F0"/>
                </a:solidFill>
              </a:rPr>
              <a:t>3</a:t>
            </a:r>
            <a:r>
              <a:rPr lang="es-ES" b="1" dirty="0" smtClean="0">
                <a:solidFill>
                  <a:srgbClr val="00B0F0"/>
                </a:solidFill>
              </a:rPr>
              <a:t>              Ag + </a:t>
            </a:r>
            <a:r>
              <a:rPr lang="es-ES" b="1" dirty="0" smtClean="0">
                <a:solidFill>
                  <a:srgbClr val="FF0000"/>
                </a:solidFill>
              </a:rPr>
              <a:t>Cu</a:t>
            </a:r>
            <a:r>
              <a:rPr lang="es-ES" b="1" dirty="0" smtClean="0">
                <a:solidFill>
                  <a:srgbClr val="00B0F0"/>
                </a:solidFill>
              </a:rPr>
              <a:t>(NO</a:t>
            </a:r>
            <a:r>
              <a:rPr lang="es-ES" sz="1900" b="1" dirty="0" smtClean="0">
                <a:solidFill>
                  <a:srgbClr val="00B0F0"/>
                </a:solidFill>
              </a:rPr>
              <a:t>3</a:t>
            </a:r>
            <a:r>
              <a:rPr lang="es-ES" b="1" dirty="0" smtClean="0">
                <a:solidFill>
                  <a:srgbClr val="00B0F0"/>
                </a:solidFill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s-ES" b="1" dirty="0" smtClean="0">
                <a:solidFill>
                  <a:srgbClr val="7030A0"/>
                </a:solidFill>
              </a:rPr>
              <a:t>Zn</a:t>
            </a:r>
            <a:r>
              <a:rPr lang="es-ES" sz="1600" b="1" dirty="0" smtClean="0">
                <a:solidFill>
                  <a:srgbClr val="7030A0"/>
                </a:solidFill>
              </a:rPr>
              <a:t>(S</a:t>
            </a:r>
            <a:r>
              <a:rPr lang="es-ES" sz="1800" b="1" dirty="0" smtClean="0">
                <a:solidFill>
                  <a:srgbClr val="7030A0"/>
                </a:solidFill>
              </a:rPr>
              <a:t>)</a:t>
            </a:r>
            <a:r>
              <a:rPr lang="es-ES" b="1" dirty="0" smtClean="0">
                <a:solidFill>
                  <a:srgbClr val="00B0F0"/>
                </a:solidFill>
              </a:rPr>
              <a:t>+ H</a:t>
            </a:r>
            <a:r>
              <a:rPr lang="es-ES" sz="2000" b="1" dirty="0" smtClean="0">
                <a:solidFill>
                  <a:srgbClr val="00B0F0"/>
                </a:solidFill>
              </a:rPr>
              <a:t>2</a:t>
            </a:r>
            <a:r>
              <a:rPr lang="es-ES" b="1" dirty="0" smtClean="0">
                <a:solidFill>
                  <a:srgbClr val="00B0F0"/>
                </a:solidFill>
              </a:rPr>
              <a:t>SO</a:t>
            </a:r>
            <a:r>
              <a:rPr lang="es-ES" sz="2000" b="1" dirty="0" smtClean="0">
                <a:solidFill>
                  <a:srgbClr val="00B0F0"/>
                </a:solidFill>
              </a:rPr>
              <a:t>4(</a:t>
            </a:r>
            <a:r>
              <a:rPr lang="es-ES" sz="2000" b="1" dirty="0" err="1" smtClean="0">
                <a:solidFill>
                  <a:srgbClr val="00B0F0"/>
                </a:solidFill>
              </a:rPr>
              <a:t>ac</a:t>
            </a:r>
            <a:r>
              <a:rPr lang="es-ES" sz="2000" b="1" dirty="0" smtClean="0">
                <a:solidFill>
                  <a:srgbClr val="00B0F0"/>
                </a:solidFill>
              </a:rPr>
              <a:t>)</a:t>
            </a:r>
            <a:r>
              <a:rPr lang="es-ES" b="1" dirty="0" smtClean="0">
                <a:solidFill>
                  <a:srgbClr val="00B0F0"/>
                </a:solidFill>
              </a:rPr>
              <a:t>           </a:t>
            </a:r>
            <a:r>
              <a:rPr lang="es-ES" b="1" dirty="0" smtClean="0">
                <a:solidFill>
                  <a:srgbClr val="7030A0"/>
                </a:solidFill>
              </a:rPr>
              <a:t>Zn</a:t>
            </a:r>
            <a:r>
              <a:rPr lang="es-ES" b="1" dirty="0" smtClean="0">
                <a:solidFill>
                  <a:srgbClr val="00B0F0"/>
                </a:solidFill>
              </a:rPr>
              <a:t>SO</a:t>
            </a:r>
            <a:r>
              <a:rPr lang="es-ES" sz="2400" b="1" dirty="0" smtClean="0">
                <a:solidFill>
                  <a:srgbClr val="00B0F0"/>
                </a:solidFill>
              </a:rPr>
              <a:t>4</a:t>
            </a:r>
            <a:r>
              <a:rPr lang="es-ES" sz="1800" b="1" dirty="0" smtClean="0">
                <a:solidFill>
                  <a:srgbClr val="00B0F0"/>
                </a:solidFill>
              </a:rPr>
              <a:t>(</a:t>
            </a:r>
            <a:r>
              <a:rPr lang="es-ES" sz="1800" b="1" dirty="0" err="1" smtClean="0">
                <a:solidFill>
                  <a:srgbClr val="00B0F0"/>
                </a:solidFill>
              </a:rPr>
              <a:t>ac</a:t>
            </a:r>
            <a:r>
              <a:rPr lang="es-ES" sz="1800" b="1" dirty="0" smtClean="0">
                <a:solidFill>
                  <a:srgbClr val="00B0F0"/>
                </a:solidFill>
              </a:rPr>
              <a:t>)  </a:t>
            </a:r>
            <a:r>
              <a:rPr lang="es-ES" b="1" dirty="0" smtClean="0">
                <a:solidFill>
                  <a:srgbClr val="00B0F0"/>
                </a:solidFill>
              </a:rPr>
              <a:t>+ H</a:t>
            </a:r>
            <a:r>
              <a:rPr lang="es-ES" sz="2400" b="1" dirty="0" smtClean="0">
                <a:solidFill>
                  <a:srgbClr val="00B0F0"/>
                </a:solidFill>
              </a:rPr>
              <a:t>2</a:t>
            </a:r>
            <a:r>
              <a:rPr lang="es-ES" sz="1800" b="1" dirty="0" smtClean="0">
                <a:solidFill>
                  <a:srgbClr val="00B0F0"/>
                </a:solidFill>
              </a:rPr>
              <a:t>(g)   </a:t>
            </a:r>
            <a:r>
              <a:rPr lang="es-ES" sz="2400" b="1" dirty="0" smtClean="0">
                <a:solidFill>
                  <a:srgbClr val="00B0F0"/>
                </a:solidFill>
              </a:rPr>
              <a:t>+  Energía</a:t>
            </a:r>
            <a:endParaRPr lang="es-ES" sz="2400" b="1" dirty="0">
              <a:solidFill>
                <a:srgbClr val="00B0F0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635896" y="5157192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613676" y="5733256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03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979204" y="2979204"/>
            <a:ext cx="6858000" cy="89959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TIPOS DE REACCIONES QUÍMICAS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548680"/>
            <a:ext cx="7725544" cy="5606083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Reacciones de Desplazamiento Doble o doble sustitución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sz="2800" dirty="0" smtClean="0">
                <a:solidFill>
                  <a:schemeClr val="bg1"/>
                </a:solidFill>
              </a:rPr>
              <a:t>son aquellas en las cuales dos compuestos reaccionan para formar dos compuestos nuevos sin que ocurra cambio en los números de oxidación.</a:t>
            </a:r>
          </a:p>
          <a:p>
            <a:pPr marL="0" indent="0">
              <a:buNone/>
            </a:pPr>
            <a:r>
              <a:rPr lang="es-ES" sz="3600" b="1" dirty="0" smtClean="0">
                <a:solidFill>
                  <a:schemeClr val="bg1"/>
                </a:solidFill>
              </a:rPr>
              <a:t>              X</a:t>
            </a:r>
            <a:r>
              <a:rPr lang="es-ES" sz="3600" b="1" dirty="0" smtClean="0">
                <a:solidFill>
                  <a:srgbClr val="FF0000"/>
                </a:solidFill>
              </a:rPr>
              <a:t>Y</a:t>
            </a:r>
            <a:r>
              <a:rPr lang="es-ES" sz="3600" b="1" dirty="0" smtClean="0">
                <a:solidFill>
                  <a:schemeClr val="bg1"/>
                </a:solidFill>
              </a:rPr>
              <a:t>   +  </a:t>
            </a:r>
            <a:r>
              <a:rPr lang="es-ES" sz="3600" b="1" dirty="0" smtClean="0">
                <a:solidFill>
                  <a:srgbClr val="00B050"/>
                </a:solidFill>
              </a:rPr>
              <a:t>A</a:t>
            </a: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s-ES" sz="3600" b="1" dirty="0" smtClean="0">
                <a:solidFill>
                  <a:schemeClr val="bg1"/>
                </a:solidFill>
              </a:rPr>
              <a:t>            X</a:t>
            </a: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s-ES" sz="3600" b="1" dirty="0" smtClean="0">
                <a:solidFill>
                  <a:schemeClr val="bg1"/>
                </a:solidFill>
              </a:rPr>
              <a:t>  + </a:t>
            </a:r>
            <a:r>
              <a:rPr lang="es-ES" sz="3600" b="1" dirty="0" smtClean="0">
                <a:solidFill>
                  <a:srgbClr val="00B050"/>
                </a:solidFill>
              </a:rPr>
              <a:t>A</a:t>
            </a:r>
            <a:r>
              <a:rPr lang="es-ES" sz="3600" b="1" dirty="0" smtClean="0">
                <a:solidFill>
                  <a:srgbClr val="FF0000"/>
                </a:solidFill>
              </a:rPr>
              <a:t>Y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rgbClr val="00B0F0"/>
                </a:solidFill>
              </a:rPr>
              <a:t>     </a:t>
            </a:r>
            <a:r>
              <a:rPr lang="es-ES" b="1" dirty="0" smtClean="0">
                <a:solidFill>
                  <a:schemeClr val="bg1"/>
                </a:solidFill>
              </a:rPr>
              <a:t>Pb</a:t>
            </a:r>
            <a:r>
              <a:rPr lang="es-ES" b="1" dirty="0" smtClean="0">
                <a:solidFill>
                  <a:srgbClr val="FF0000"/>
                </a:solidFill>
              </a:rPr>
              <a:t>NO</a:t>
            </a:r>
            <a:r>
              <a:rPr lang="es-ES" sz="1900" b="1" dirty="0" smtClean="0">
                <a:solidFill>
                  <a:srgbClr val="FF0000"/>
                </a:solidFill>
              </a:rPr>
              <a:t>3</a:t>
            </a:r>
            <a:r>
              <a:rPr lang="es-ES" b="1" dirty="0" smtClean="0">
                <a:solidFill>
                  <a:srgbClr val="00B0F0"/>
                </a:solidFill>
              </a:rPr>
              <a:t>   </a:t>
            </a:r>
            <a:r>
              <a:rPr lang="es-ES" b="1" dirty="0" smtClean="0">
                <a:solidFill>
                  <a:schemeClr val="bg1"/>
                </a:solidFill>
              </a:rPr>
              <a:t>+</a:t>
            </a:r>
            <a:r>
              <a:rPr lang="es-ES" b="1" dirty="0" smtClean="0">
                <a:solidFill>
                  <a:srgbClr val="00B0F0"/>
                </a:solidFill>
              </a:rPr>
              <a:t>   </a:t>
            </a:r>
            <a:r>
              <a:rPr lang="es-ES" b="1" dirty="0" smtClean="0">
                <a:solidFill>
                  <a:srgbClr val="00B050"/>
                </a:solidFill>
              </a:rPr>
              <a:t>K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s-ES" b="1" dirty="0" smtClean="0">
                <a:solidFill>
                  <a:srgbClr val="00B0F0"/>
                </a:solidFill>
              </a:rPr>
              <a:t>              </a:t>
            </a:r>
            <a:r>
              <a:rPr lang="es-ES" b="1" dirty="0" err="1" smtClean="0">
                <a:solidFill>
                  <a:schemeClr val="bg1"/>
                </a:solidFill>
              </a:rPr>
              <a:t>Pb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s-ES" b="1" dirty="0" smtClean="0">
                <a:solidFill>
                  <a:srgbClr val="00B0F0"/>
                </a:solidFill>
              </a:rPr>
              <a:t>  </a:t>
            </a:r>
            <a:r>
              <a:rPr lang="es-ES" b="1" dirty="0" smtClean="0">
                <a:solidFill>
                  <a:schemeClr val="bg1"/>
                </a:solidFill>
              </a:rPr>
              <a:t>+</a:t>
            </a:r>
            <a:r>
              <a:rPr lang="es-ES" b="1" dirty="0" smtClean="0">
                <a:solidFill>
                  <a:srgbClr val="00B0F0"/>
                </a:solidFill>
              </a:rPr>
              <a:t>  </a:t>
            </a:r>
            <a:r>
              <a:rPr lang="es-ES" b="1" dirty="0" smtClean="0">
                <a:solidFill>
                  <a:srgbClr val="00B050"/>
                </a:solidFill>
              </a:rPr>
              <a:t>K</a:t>
            </a:r>
            <a:r>
              <a:rPr lang="es-ES" b="1" dirty="0" smtClean="0">
                <a:solidFill>
                  <a:srgbClr val="FF0000"/>
                </a:solidFill>
              </a:rPr>
              <a:t>NO</a:t>
            </a:r>
            <a:r>
              <a:rPr lang="es-ES" sz="1900" b="1" dirty="0" smtClean="0">
                <a:solidFill>
                  <a:srgbClr val="FF0000"/>
                </a:solidFill>
              </a:rPr>
              <a:t>3</a:t>
            </a:r>
          </a:p>
          <a:p>
            <a:endParaRPr lang="es-ES" sz="1900" b="1" dirty="0" smtClean="0">
              <a:solidFill>
                <a:srgbClr val="0070C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Zn(OH)</a:t>
            </a:r>
            <a:r>
              <a:rPr lang="es-ES" sz="2000" b="1" dirty="0" smtClean="0">
                <a:solidFill>
                  <a:srgbClr val="7030A0"/>
                </a:solidFill>
              </a:rPr>
              <a:t>2</a:t>
            </a:r>
            <a:r>
              <a:rPr lang="es-ES" b="1" dirty="0" smtClean="0">
                <a:solidFill>
                  <a:srgbClr val="7030A0"/>
                </a:solidFill>
              </a:rPr>
              <a:t>  </a:t>
            </a:r>
            <a:r>
              <a:rPr lang="es-ES" b="1" dirty="0" smtClean="0">
                <a:solidFill>
                  <a:srgbClr val="00B0F0"/>
                </a:solidFill>
              </a:rPr>
              <a:t>+ H</a:t>
            </a:r>
            <a:r>
              <a:rPr lang="es-ES" sz="2000" b="1" dirty="0" smtClean="0">
                <a:solidFill>
                  <a:srgbClr val="00B0F0"/>
                </a:solidFill>
              </a:rPr>
              <a:t>2</a:t>
            </a:r>
            <a:r>
              <a:rPr lang="es-ES" b="1" dirty="0" smtClean="0">
                <a:solidFill>
                  <a:srgbClr val="00B0F0"/>
                </a:solidFill>
              </a:rPr>
              <a:t>SO</a:t>
            </a:r>
            <a:r>
              <a:rPr lang="es-ES" sz="2000" b="1" dirty="0" smtClean="0">
                <a:solidFill>
                  <a:srgbClr val="00B0F0"/>
                </a:solidFill>
              </a:rPr>
              <a:t>4  </a:t>
            </a:r>
            <a:r>
              <a:rPr lang="es-ES" b="1" dirty="0" smtClean="0">
                <a:solidFill>
                  <a:srgbClr val="00B0F0"/>
                </a:solidFill>
              </a:rPr>
              <a:t>           </a:t>
            </a:r>
            <a:r>
              <a:rPr lang="es-ES" b="1" dirty="0" smtClean="0">
                <a:solidFill>
                  <a:srgbClr val="7030A0"/>
                </a:solidFill>
              </a:rPr>
              <a:t>Zn</a:t>
            </a:r>
            <a:r>
              <a:rPr lang="es-ES" b="1" dirty="0" smtClean="0">
                <a:solidFill>
                  <a:srgbClr val="00B0F0"/>
                </a:solidFill>
              </a:rPr>
              <a:t>(SO</a:t>
            </a:r>
            <a:r>
              <a:rPr lang="es-ES" sz="2400" b="1" dirty="0" smtClean="0">
                <a:solidFill>
                  <a:srgbClr val="00B0F0"/>
                </a:solidFill>
              </a:rPr>
              <a:t>4</a:t>
            </a:r>
            <a:r>
              <a:rPr lang="es-ES" b="1" dirty="0" smtClean="0">
                <a:solidFill>
                  <a:srgbClr val="00B0F0"/>
                </a:solidFill>
              </a:rPr>
              <a:t>)</a:t>
            </a:r>
            <a:r>
              <a:rPr lang="es-ES" sz="1800" b="1" dirty="0" smtClean="0">
                <a:solidFill>
                  <a:srgbClr val="00B0F0"/>
                </a:solidFill>
              </a:rPr>
              <a:t>  </a:t>
            </a:r>
            <a:r>
              <a:rPr lang="es-ES" b="1" dirty="0" smtClean="0">
                <a:solidFill>
                  <a:srgbClr val="00B0F0"/>
                </a:solidFill>
              </a:rPr>
              <a:t>+ </a:t>
            </a:r>
            <a:r>
              <a:rPr lang="es-ES" dirty="0" smtClean="0">
                <a:solidFill>
                  <a:schemeClr val="bg1"/>
                </a:solidFill>
              </a:rPr>
              <a:t>H</a:t>
            </a:r>
            <a:r>
              <a:rPr lang="es-ES" sz="2000" dirty="0" smtClean="0">
                <a:solidFill>
                  <a:schemeClr val="bg1"/>
                </a:solidFill>
              </a:rPr>
              <a:t>2</a:t>
            </a:r>
            <a:r>
              <a:rPr lang="es-ES" dirty="0" smtClean="0">
                <a:solidFill>
                  <a:schemeClr val="bg1"/>
                </a:solidFill>
              </a:rPr>
              <a:t>O</a:t>
            </a:r>
            <a:r>
              <a:rPr lang="es-ES" sz="2000" b="1" dirty="0" smtClean="0">
                <a:solidFill>
                  <a:srgbClr val="00B0F0"/>
                </a:solidFill>
              </a:rPr>
              <a:t>(g</a:t>
            </a:r>
            <a:r>
              <a:rPr lang="es-ES" sz="1800" b="1" dirty="0" smtClean="0">
                <a:solidFill>
                  <a:srgbClr val="00B0F0"/>
                </a:solidFill>
              </a:rPr>
              <a:t>)   </a:t>
            </a:r>
            <a:endParaRPr lang="es-ES" sz="2400" b="1" dirty="0">
              <a:solidFill>
                <a:srgbClr val="00B0F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391698" y="3212976"/>
            <a:ext cx="79152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4263356" y="3851554"/>
            <a:ext cx="72008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391698" y="4797152"/>
            <a:ext cx="72008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1619672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619672" y="5517232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3995936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123728" y="5013176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2123728" y="526520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3347864" y="5013176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403648" y="5013176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3635896" y="501317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54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527D3"/>
                </a:solidFill>
              </a:rPr>
              <a:t>TIPOS DE REACCIONES QUÍMICAS</a:t>
            </a:r>
            <a:endParaRPr lang="es-ES" b="1" dirty="0">
              <a:solidFill>
                <a:srgbClr val="F527D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2664296"/>
          </a:xfrm>
          <a:solidFill>
            <a:srgbClr val="FEF0FA"/>
          </a:solidFill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Reacciones </a:t>
            </a:r>
            <a:r>
              <a:rPr lang="es-ES" b="1" dirty="0">
                <a:solidFill>
                  <a:srgbClr val="C00000"/>
                </a:solidFill>
              </a:rPr>
              <a:t>de </a:t>
            </a:r>
            <a:r>
              <a:rPr lang="es-ES" b="1" dirty="0" smtClean="0">
                <a:solidFill>
                  <a:srgbClr val="C00000"/>
                </a:solidFill>
              </a:rPr>
              <a:t>Combustión: </a:t>
            </a:r>
            <a:r>
              <a:rPr lang="es-ES" dirty="0">
                <a:solidFill>
                  <a:schemeClr val="bg1"/>
                </a:solidFill>
              </a:rPr>
              <a:t>En este tipo de reacciones el </a:t>
            </a:r>
            <a:r>
              <a:rPr lang="es-ES" b="1" dirty="0">
                <a:solidFill>
                  <a:srgbClr val="0070C0"/>
                </a:solidFill>
              </a:rPr>
              <a:t>oxígeno</a:t>
            </a:r>
            <a:r>
              <a:rPr lang="es-ES" dirty="0">
                <a:solidFill>
                  <a:schemeClr val="bg1"/>
                </a:solidFill>
              </a:rPr>
              <a:t> se combina con otra sustancia y </a:t>
            </a:r>
            <a:r>
              <a:rPr lang="es-ES" dirty="0">
                <a:solidFill>
                  <a:srgbClr val="FF0000"/>
                </a:solidFill>
              </a:rPr>
              <a:t>libera energía </a:t>
            </a:r>
            <a:r>
              <a:rPr lang="es-ES" dirty="0">
                <a:solidFill>
                  <a:schemeClr val="bg1"/>
                </a:solidFill>
              </a:rPr>
              <a:t>en forma de luz y calor. Las reacciones de combustión son muy comunes, aquí hay unos ejemplos. </a:t>
            </a: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170" name="Picture 2" descr="http://2.bp.blogspot.com/_ZdPF2hbbRJY/Sx1ToRWBZAI/AAAAAAAAFes/9fEovKYVmGw/s40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87840"/>
            <a:ext cx="2339752" cy="2328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combustion de car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28741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combustion de carb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83" y="5013176"/>
            <a:ext cx="2552250" cy="1434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77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527D3"/>
                </a:solidFill>
              </a:rPr>
              <a:t>TIPOS DE REACCIONES QUÍMICAS</a:t>
            </a:r>
            <a:endParaRPr lang="es-ES" b="1" dirty="0">
              <a:solidFill>
                <a:srgbClr val="F527D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1080120"/>
          </a:xfrm>
          <a:solidFill>
            <a:srgbClr val="FEF0FA"/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</a:t>
            </a:r>
            <a:r>
              <a:rPr lang="es-ES" dirty="0">
                <a:solidFill>
                  <a:schemeClr val="bg1"/>
                </a:solidFill>
              </a:rPr>
              <a:t>. Combustión de carbón para producir energía eléctrica: </a:t>
            </a:r>
            <a:r>
              <a:rPr lang="es-ES" b="1" dirty="0" smtClean="0">
                <a:solidFill>
                  <a:srgbClr val="F527D3"/>
                </a:solidFill>
              </a:rPr>
              <a:t>C</a:t>
            </a:r>
            <a:r>
              <a:rPr lang="es-ES" sz="2200" b="1" dirty="0" smtClean="0">
                <a:solidFill>
                  <a:srgbClr val="F527D3"/>
                </a:solidFill>
              </a:rPr>
              <a:t>(s</a:t>
            </a:r>
            <a:r>
              <a:rPr lang="es-ES" sz="2200" b="1" dirty="0">
                <a:solidFill>
                  <a:srgbClr val="F527D3"/>
                </a:solidFill>
              </a:rPr>
              <a:t>)</a:t>
            </a:r>
            <a:r>
              <a:rPr lang="es-ES" b="1" dirty="0">
                <a:solidFill>
                  <a:srgbClr val="F527D3"/>
                </a:solidFill>
              </a:rPr>
              <a:t> + </a:t>
            </a:r>
            <a:r>
              <a:rPr lang="es-ES" b="1" dirty="0" smtClean="0">
                <a:solidFill>
                  <a:srgbClr val="F527D3"/>
                </a:solidFill>
              </a:rPr>
              <a:t>O</a:t>
            </a:r>
            <a:r>
              <a:rPr lang="es-ES" sz="2200" b="1" dirty="0" smtClean="0">
                <a:solidFill>
                  <a:srgbClr val="F527D3"/>
                </a:solidFill>
              </a:rPr>
              <a:t>2(g</a:t>
            </a:r>
            <a:r>
              <a:rPr lang="es-ES" sz="2200" b="1" dirty="0">
                <a:solidFill>
                  <a:srgbClr val="F527D3"/>
                </a:solidFill>
              </a:rPr>
              <a:t>) </a:t>
            </a:r>
            <a:r>
              <a:rPr lang="es-ES" sz="2200" b="1" dirty="0" smtClean="0">
                <a:solidFill>
                  <a:srgbClr val="F527D3"/>
                </a:solidFill>
              </a:rPr>
              <a:t>            </a:t>
            </a:r>
            <a:r>
              <a:rPr lang="es-ES" b="1" dirty="0" smtClean="0">
                <a:solidFill>
                  <a:srgbClr val="F527D3"/>
                </a:solidFill>
              </a:rPr>
              <a:t>CO</a:t>
            </a:r>
            <a:r>
              <a:rPr lang="es-ES" sz="2200" b="1" dirty="0" smtClean="0">
                <a:solidFill>
                  <a:srgbClr val="F527D3"/>
                </a:solidFill>
              </a:rPr>
              <a:t>2(g</a:t>
            </a:r>
            <a:r>
              <a:rPr lang="es-ES" sz="2200" b="1" dirty="0">
                <a:solidFill>
                  <a:srgbClr val="F527D3"/>
                </a:solidFill>
              </a:rPr>
              <a:t>) </a:t>
            </a:r>
            <a:r>
              <a:rPr lang="es-ES" sz="2200" b="1" dirty="0" smtClean="0">
                <a:solidFill>
                  <a:srgbClr val="F527D3"/>
                </a:solidFill>
              </a:rPr>
              <a:t>+ Energía</a:t>
            </a:r>
          </a:p>
          <a:p>
            <a:pPr marL="0" indent="0">
              <a:buNone/>
            </a:pPr>
            <a:endParaRPr lang="es-ES" sz="2200" b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5652120" y="2132856"/>
            <a:ext cx="50405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469770"/>
            <a:ext cx="4896544" cy="218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2636912"/>
            <a:ext cx="8229600" cy="1753342"/>
          </a:xfrm>
          <a:prstGeom prst="rect">
            <a:avLst/>
          </a:prstGeom>
          <a:solidFill>
            <a:srgbClr val="FEF0FA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2. Combustión del gas natural para producir energía mecánica y térmica. 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CH</a:t>
            </a:r>
            <a:r>
              <a:rPr lang="es-ES" sz="2200" b="1" dirty="0" smtClean="0">
                <a:solidFill>
                  <a:srgbClr val="7030A0"/>
                </a:solidFill>
              </a:rPr>
              <a:t>4(g) </a:t>
            </a:r>
            <a:r>
              <a:rPr lang="es-ES" b="1" dirty="0" smtClean="0">
                <a:solidFill>
                  <a:srgbClr val="7030A0"/>
                </a:solidFill>
              </a:rPr>
              <a:t>+</a:t>
            </a:r>
            <a:r>
              <a:rPr lang="es-ES" dirty="0" smtClean="0">
                <a:solidFill>
                  <a:srgbClr val="7030A0"/>
                </a:solidFill>
              </a:rPr>
              <a:t> 2 </a:t>
            </a:r>
            <a:r>
              <a:rPr lang="es-ES" b="1" dirty="0" smtClean="0">
                <a:solidFill>
                  <a:srgbClr val="7030A0"/>
                </a:solidFill>
              </a:rPr>
              <a:t>O</a:t>
            </a:r>
            <a:r>
              <a:rPr lang="es-ES" sz="2200" b="1" dirty="0" smtClean="0">
                <a:solidFill>
                  <a:srgbClr val="7030A0"/>
                </a:solidFill>
              </a:rPr>
              <a:t>2(g)                 </a:t>
            </a:r>
            <a:r>
              <a:rPr lang="es-ES" b="1" dirty="0" smtClean="0">
                <a:solidFill>
                  <a:srgbClr val="7030A0"/>
                </a:solidFill>
              </a:rPr>
              <a:t>CO</a:t>
            </a:r>
            <a:r>
              <a:rPr lang="es-ES" sz="2200" b="1" dirty="0" smtClean="0">
                <a:solidFill>
                  <a:srgbClr val="7030A0"/>
                </a:solidFill>
              </a:rPr>
              <a:t>2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sz="2200" b="1" dirty="0" smtClean="0">
                <a:solidFill>
                  <a:srgbClr val="7030A0"/>
                </a:solidFill>
              </a:rPr>
              <a:t> </a:t>
            </a:r>
            <a:r>
              <a:rPr lang="es-ES" b="1" dirty="0" smtClean="0">
                <a:solidFill>
                  <a:srgbClr val="7030A0"/>
                </a:solidFill>
              </a:rPr>
              <a:t>+ </a:t>
            </a:r>
            <a:r>
              <a:rPr lang="es-ES" dirty="0" smtClean="0">
                <a:solidFill>
                  <a:srgbClr val="7030A0"/>
                </a:solidFill>
              </a:rPr>
              <a:t>2</a:t>
            </a:r>
            <a:r>
              <a:rPr lang="es-ES" b="1" dirty="0" smtClean="0">
                <a:solidFill>
                  <a:srgbClr val="7030A0"/>
                </a:solidFill>
              </a:rPr>
              <a:t>H</a:t>
            </a:r>
            <a:r>
              <a:rPr lang="es-ES" sz="2200" b="1" dirty="0" smtClean="0">
                <a:solidFill>
                  <a:srgbClr val="7030A0"/>
                </a:solidFill>
              </a:rPr>
              <a:t>2</a:t>
            </a:r>
            <a:r>
              <a:rPr lang="es-ES" b="1" dirty="0" smtClean="0">
                <a:solidFill>
                  <a:srgbClr val="7030A0"/>
                </a:solidFill>
              </a:rPr>
              <a:t>O</a:t>
            </a:r>
            <a:r>
              <a:rPr lang="es-ES" sz="2200" b="1" dirty="0" smtClean="0">
                <a:solidFill>
                  <a:srgbClr val="7030A0"/>
                </a:solidFill>
              </a:rPr>
              <a:t>(l) + Energía</a:t>
            </a:r>
          </a:p>
          <a:p>
            <a:endParaRPr lang="es-ES" sz="2200" b="1" dirty="0" smtClean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9170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TIPOS DE REACCIONES QUÍMICAS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5460" y="3068960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</a:rPr>
              <a:t>   </a:t>
            </a:r>
            <a:r>
              <a:rPr lang="es-ES" b="1" dirty="0" err="1" smtClean="0">
                <a:solidFill>
                  <a:schemeClr val="bg1"/>
                </a:solidFill>
              </a:rPr>
              <a:t>H</a:t>
            </a:r>
            <a:r>
              <a:rPr lang="es-ES" b="1" dirty="0" err="1" smtClean="0">
                <a:solidFill>
                  <a:srgbClr val="FF0000"/>
                </a:solidFill>
              </a:rPr>
              <a:t>Cl</a:t>
            </a:r>
            <a:r>
              <a:rPr lang="es-ES" b="1" dirty="0" smtClean="0">
                <a:solidFill>
                  <a:schemeClr val="bg1"/>
                </a:solidFill>
              </a:rPr>
              <a:t>      +       </a:t>
            </a:r>
            <a:r>
              <a:rPr lang="es-ES" b="1" dirty="0" err="1" smtClean="0">
                <a:solidFill>
                  <a:srgbClr val="0070C0"/>
                </a:solidFill>
              </a:rPr>
              <a:t>Na</a:t>
            </a:r>
            <a:r>
              <a:rPr lang="es-ES" b="1" dirty="0" err="1" smtClean="0">
                <a:solidFill>
                  <a:schemeClr val="bg1"/>
                </a:solidFill>
              </a:rPr>
              <a:t>OH</a:t>
            </a:r>
            <a:r>
              <a:rPr lang="es-ES" b="1" dirty="0" smtClean="0">
                <a:solidFill>
                  <a:schemeClr val="bg1"/>
                </a:solidFill>
              </a:rPr>
              <a:t>              </a:t>
            </a:r>
            <a:r>
              <a:rPr lang="es-ES" b="1" dirty="0" err="1" smtClean="0">
                <a:solidFill>
                  <a:srgbClr val="0070C0"/>
                </a:solidFill>
              </a:rPr>
              <a:t>Na</a:t>
            </a:r>
            <a:r>
              <a:rPr lang="es-ES" b="1" dirty="0" err="1" smtClean="0">
                <a:solidFill>
                  <a:srgbClr val="FF0000"/>
                </a:solidFill>
              </a:rPr>
              <a:t>Cl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   +    H</a:t>
            </a:r>
            <a:r>
              <a:rPr lang="es-ES" sz="2000" b="1" dirty="0" smtClean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O</a:t>
            </a:r>
            <a:endParaRPr lang="es-E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2200" b="1" dirty="0" smtClean="0">
                <a:solidFill>
                  <a:srgbClr val="FF0000"/>
                </a:solidFill>
              </a:rPr>
              <a:t>    Ácido                  </a:t>
            </a:r>
            <a:r>
              <a:rPr lang="es-ES" sz="2200" b="1" dirty="0" smtClean="0">
                <a:solidFill>
                  <a:srgbClr val="0070C0"/>
                </a:solidFill>
              </a:rPr>
              <a:t>hidróxido de            </a:t>
            </a:r>
            <a:r>
              <a:rPr lang="es-ES" sz="2200" b="1" dirty="0" smtClean="0">
                <a:solidFill>
                  <a:srgbClr val="00B050"/>
                </a:solidFill>
              </a:rPr>
              <a:t>Cloruro de          </a:t>
            </a:r>
            <a:r>
              <a:rPr lang="es-ES" sz="2200" b="1" dirty="0" smtClean="0">
                <a:solidFill>
                  <a:schemeClr val="bg1"/>
                </a:solidFill>
              </a:rPr>
              <a:t>agua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200" b="1" dirty="0" smtClean="0">
                <a:solidFill>
                  <a:srgbClr val="FF0000"/>
                </a:solidFill>
              </a:rPr>
              <a:t>    clorhídrico                </a:t>
            </a:r>
            <a:r>
              <a:rPr lang="es-ES" sz="2200" b="1" dirty="0" smtClean="0">
                <a:solidFill>
                  <a:srgbClr val="0070C0"/>
                </a:solidFill>
              </a:rPr>
              <a:t>sodio                       </a:t>
            </a:r>
            <a:r>
              <a:rPr lang="es-ES" sz="2200" b="1" dirty="0" err="1" smtClean="0">
                <a:solidFill>
                  <a:srgbClr val="00B050"/>
                </a:solidFill>
              </a:rPr>
              <a:t>sodio</a:t>
            </a:r>
            <a:endParaRPr lang="es-ES" sz="2200" b="1" dirty="0">
              <a:solidFill>
                <a:srgbClr val="00B050"/>
              </a:solidFill>
            </a:endParaRPr>
          </a:p>
          <a:p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139952" y="3573016"/>
            <a:ext cx="50405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Marcador de contenido"/>
          <p:cNvSpPr txBox="1">
            <a:spLocks/>
          </p:cNvSpPr>
          <p:nvPr/>
        </p:nvSpPr>
        <p:spPr>
          <a:xfrm>
            <a:off x="545460" y="1369699"/>
            <a:ext cx="8229600" cy="1699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FF0000"/>
                </a:solidFill>
              </a:rPr>
              <a:t>Reacciones de Neutralización: </a:t>
            </a:r>
            <a:r>
              <a:rPr lang="es-ES" dirty="0" smtClean="0">
                <a:solidFill>
                  <a:schemeClr val="bg1"/>
                </a:solidFill>
              </a:rPr>
              <a:t>En este tipo de reacciones el </a:t>
            </a:r>
            <a:r>
              <a:rPr lang="es-ES" b="1" dirty="0" smtClean="0">
                <a:solidFill>
                  <a:srgbClr val="FF0000"/>
                </a:solidFill>
              </a:rPr>
              <a:t>ácido</a:t>
            </a:r>
            <a:r>
              <a:rPr lang="es-ES" dirty="0" smtClean="0">
                <a:solidFill>
                  <a:schemeClr val="bg1"/>
                </a:solidFill>
              </a:rPr>
              <a:t> reacciona con una </a:t>
            </a:r>
            <a:r>
              <a:rPr lang="es-ES" b="1" dirty="0" smtClean="0">
                <a:solidFill>
                  <a:srgbClr val="0070C0"/>
                </a:solidFill>
              </a:rPr>
              <a:t>base </a:t>
            </a:r>
            <a:r>
              <a:rPr lang="es-ES" dirty="0" smtClean="0">
                <a:solidFill>
                  <a:schemeClr val="bg1"/>
                </a:solidFill>
              </a:rPr>
              <a:t> y se produce una </a:t>
            </a:r>
            <a:r>
              <a:rPr lang="es-ES" b="1" dirty="0" smtClean="0">
                <a:solidFill>
                  <a:srgbClr val="00B050"/>
                </a:solidFill>
              </a:rPr>
              <a:t>SAL </a:t>
            </a:r>
            <a:r>
              <a:rPr lang="es-ES" dirty="0" smtClean="0">
                <a:solidFill>
                  <a:schemeClr val="bg1"/>
                </a:solidFill>
              </a:rPr>
              <a:t>y agua</a:t>
            </a:r>
          </a:p>
          <a:p>
            <a:pPr marL="0" indent="0">
              <a:buFont typeface="Arial" pitchFamily="34" charset="0"/>
              <a:buNone/>
            </a:pPr>
            <a:endParaRPr lang="es-ES" sz="22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93432" y="5013176"/>
            <a:ext cx="8229600" cy="760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b="1" dirty="0" smtClean="0">
                <a:solidFill>
                  <a:schemeClr val="bg1"/>
                </a:solidFill>
              </a:rPr>
              <a:t>   </a:t>
            </a:r>
            <a:r>
              <a:rPr lang="es-ES" b="1" dirty="0" smtClean="0">
                <a:solidFill>
                  <a:srgbClr val="0070C0"/>
                </a:solidFill>
              </a:rPr>
              <a:t>Mg(OH)</a:t>
            </a:r>
            <a:r>
              <a:rPr lang="es-ES" sz="2000" b="1" dirty="0" smtClean="0">
                <a:solidFill>
                  <a:srgbClr val="0070C0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  + </a:t>
            </a:r>
            <a:r>
              <a:rPr lang="es-ES" b="1" dirty="0" smtClean="0">
                <a:solidFill>
                  <a:srgbClr val="FF0000"/>
                </a:solidFill>
              </a:rPr>
              <a:t>H</a:t>
            </a:r>
            <a:r>
              <a:rPr lang="es-ES" sz="2000" b="1" dirty="0" smtClean="0">
                <a:solidFill>
                  <a:srgbClr val="FF0000"/>
                </a:solidFill>
              </a:rPr>
              <a:t>2</a:t>
            </a:r>
            <a:r>
              <a:rPr lang="es-ES" b="1" dirty="0" smtClean="0">
                <a:solidFill>
                  <a:srgbClr val="FF0000"/>
                </a:solidFill>
              </a:rPr>
              <a:t>SO</a:t>
            </a:r>
            <a:r>
              <a:rPr lang="es-ES" sz="2000" b="1" dirty="0" smtClean="0">
                <a:solidFill>
                  <a:srgbClr val="FF0000"/>
                </a:solidFill>
              </a:rPr>
              <a:t>4</a:t>
            </a:r>
            <a:r>
              <a:rPr lang="es-ES" b="1" dirty="0" smtClean="0">
                <a:solidFill>
                  <a:schemeClr val="bg1"/>
                </a:solidFill>
              </a:rPr>
              <a:t>             </a:t>
            </a:r>
            <a:r>
              <a:rPr lang="es-ES" b="1" dirty="0" smtClean="0">
                <a:solidFill>
                  <a:srgbClr val="00B050"/>
                </a:solidFill>
              </a:rPr>
              <a:t>MgSO</a:t>
            </a:r>
            <a:r>
              <a:rPr lang="es-ES" sz="2000" b="1" dirty="0" smtClean="0">
                <a:solidFill>
                  <a:srgbClr val="00B050"/>
                </a:solidFill>
              </a:rPr>
              <a:t>4</a:t>
            </a:r>
            <a:r>
              <a:rPr lang="es-ES" b="1" dirty="0" smtClean="0">
                <a:solidFill>
                  <a:schemeClr val="bg1"/>
                </a:solidFill>
              </a:rPr>
              <a:t>  + H</a:t>
            </a:r>
            <a:r>
              <a:rPr lang="es-ES" sz="2000" b="1" dirty="0" smtClean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O(g)   </a:t>
            </a:r>
          </a:p>
          <a:p>
            <a:pPr marL="0" indent="0">
              <a:buFont typeface="Arial" pitchFamily="34" charset="0"/>
              <a:buNone/>
            </a:pPr>
            <a:endParaRPr lang="es-ES" sz="2200" b="1" dirty="0" smtClean="0">
              <a:solidFill>
                <a:srgbClr val="00B050"/>
              </a:solidFill>
            </a:endParaRPr>
          </a:p>
          <a:p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851920" y="5352195"/>
            <a:ext cx="72008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3313068"/>
            <a:ext cx="4392488" cy="61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7030A0"/>
                </a:solidFill>
              </a:rPr>
              <a:t>Catedral de sal Zipaquirá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4563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0224"/>
            <a:ext cx="4032448" cy="261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75" y="3881889"/>
            <a:ext cx="3612926" cy="270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37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579296" cy="57606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/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>¿</a:t>
            </a:r>
            <a:r>
              <a:rPr lang="es-E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QUÉ ES UNA REACCIÓN QUÍMICA</a:t>
            </a:r>
            <a:r>
              <a:rPr lang="es-ES" dirty="0" smtClean="0">
                <a:solidFill>
                  <a:srgbClr val="FF0000"/>
                </a:solidFill>
              </a:rPr>
              <a:t>?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5"/>
            <a:ext cx="8229600" cy="151216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s-ES" dirty="0">
                <a:solidFill>
                  <a:schemeClr val="bg1"/>
                </a:solidFill>
              </a:rPr>
              <a:t>Una </a:t>
            </a:r>
            <a:r>
              <a:rPr lang="es-ES" b="1" dirty="0">
                <a:solidFill>
                  <a:srgbClr val="FFC000"/>
                </a:solidFill>
              </a:rPr>
              <a:t>reacción química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es un proceso por el que las sustancias se transforman en otras sustancias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101" name="Picture 5" descr="ANd9GcQojW4phHUb7sm8hOzydE-2WWCfHlGv_MVvFDQ-epO87Yddinzz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52144"/>
            <a:ext cx="1855788" cy="1855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AutoShape 7" descr="Z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4105" name="Picture 9" descr="milk-kef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09120"/>
            <a:ext cx="2379662" cy="1589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900113" y="6309320"/>
            <a:ext cx="4176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FF6600"/>
                </a:solidFill>
              </a:rPr>
              <a:t>REACTIVOS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325174" y="6341268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6600"/>
                </a:solidFill>
              </a:rPr>
              <a:t>PRODUCTO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187450" y="4037806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FF0000"/>
                </a:solidFill>
              </a:rPr>
              <a:t>Leche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529013" y="4122139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FF0000"/>
                </a:solidFill>
              </a:rPr>
              <a:t>Hongos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667625" y="501332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>
                <a:solidFill>
                  <a:srgbClr val="FF0000"/>
                </a:solidFill>
              </a:rPr>
              <a:t>Yogur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5508625" y="5589588"/>
            <a:ext cx="6477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26" name="Picture 2" descr="http://www.exito.com/images/products/276/0000431802475276/0000431803792159_lrg_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17" t="10000" r="19015" b="9588"/>
          <a:stretch/>
        </p:blipFill>
        <p:spPr bwMode="auto">
          <a:xfrm>
            <a:off x="6216485" y="4472627"/>
            <a:ext cx="1379851" cy="1900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23528" y="2809891"/>
            <a:ext cx="8229600" cy="10511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dirty="0" smtClean="0">
                <a:solidFill>
                  <a:schemeClr val="bg1"/>
                </a:solidFill>
              </a:rPr>
              <a:t>La sustancia inicial se llama </a:t>
            </a:r>
            <a:r>
              <a:rPr lang="es-ES" b="1" dirty="0" smtClean="0">
                <a:solidFill>
                  <a:srgbClr val="FF0000"/>
                </a:solidFill>
              </a:rPr>
              <a:t>reactivo</a:t>
            </a:r>
            <a:r>
              <a:rPr lang="es-ES" dirty="0" smtClean="0">
                <a:solidFill>
                  <a:schemeClr val="bg1"/>
                </a:solidFill>
              </a:rPr>
              <a:t>, mientras que el resultado es el </a:t>
            </a:r>
            <a:r>
              <a:rPr lang="es-ES" b="1" dirty="0" smtClean="0">
                <a:solidFill>
                  <a:srgbClr val="FF0000"/>
                </a:solidFill>
              </a:rPr>
              <a:t>producto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8" grpId="0"/>
      <p:bldP spid="4109" grpId="0"/>
      <p:bldP spid="4111" grpId="0"/>
      <p:bldP spid="4112" grpId="0"/>
      <p:bldP spid="4113" grpId="0"/>
      <p:bldP spid="4114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3178" y="548680"/>
            <a:ext cx="4590822" cy="59766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2800" dirty="0">
                <a:solidFill>
                  <a:schemeClr val="bg1"/>
                </a:solidFill>
              </a:rPr>
              <a:t>¿Qué sería de C.S.I. sin la ciencia? Y de la poli sin la química: el temido (por algunos) control de alcoholemia basa su funcionamiento en el diferente color que un </a:t>
            </a:r>
            <a:r>
              <a:rPr lang="es-ES" sz="2800" dirty="0">
                <a:solidFill>
                  <a:srgbClr val="FF0000"/>
                </a:solidFill>
              </a:rPr>
              <a:t>oxidante</a:t>
            </a:r>
            <a:r>
              <a:rPr lang="es-ES" sz="2800" dirty="0">
                <a:solidFill>
                  <a:schemeClr val="bg1"/>
                </a:solidFill>
              </a:rPr>
              <a:t> tiene en su forma normal y en su forma reducida. </a:t>
            </a:r>
          </a:p>
          <a:p>
            <a:pPr marL="0" indent="0" algn="ctr"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El </a:t>
            </a:r>
            <a:r>
              <a:rPr lang="es-ES" sz="2800" b="1" dirty="0" err="1" smtClean="0">
                <a:solidFill>
                  <a:srgbClr val="FF0000"/>
                </a:solidFill>
              </a:rPr>
              <a:t>dicromato</a:t>
            </a:r>
            <a:r>
              <a:rPr lang="es-ES" sz="2800" b="1" dirty="0" smtClean="0">
                <a:solidFill>
                  <a:srgbClr val="FF0000"/>
                </a:solidFill>
              </a:rPr>
              <a:t> potásico,</a:t>
            </a:r>
            <a:r>
              <a:rPr lang="es-ES" sz="2800" dirty="0" smtClean="0">
                <a:solidFill>
                  <a:schemeClr val="bg1"/>
                </a:solidFill>
              </a:rPr>
              <a:t> por ejemplo, pasará de su angelical color 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amarillo-anaranjado</a:t>
            </a:r>
            <a:r>
              <a:rPr lang="es-ES" sz="2800" dirty="0" smtClean="0">
                <a:solidFill>
                  <a:schemeClr val="bg1"/>
                </a:solidFill>
              </a:rPr>
              <a:t> al delatador </a:t>
            </a:r>
            <a:r>
              <a:rPr lang="es-ES" sz="2800" b="1" dirty="0" smtClean="0">
                <a:solidFill>
                  <a:srgbClr val="00B050"/>
                </a:solidFill>
              </a:rPr>
              <a:t>verde</a:t>
            </a:r>
            <a:r>
              <a:rPr lang="es-ES" sz="2800" dirty="0" smtClean="0">
                <a:solidFill>
                  <a:schemeClr val="bg1"/>
                </a:solidFill>
              </a:rPr>
              <a:t>, si encuentra etanol (alcohol) que oxidar en nuestro exhalado aliento. 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4941168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800" dirty="0">
                <a:solidFill>
                  <a:prstClr val="black"/>
                </a:solidFill>
              </a:rPr>
              <a:t>¡Empezamos con las </a:t>
            </a:r>
            <a:r>
              <a:rPr lang="es-ES" sz="2800" dirty="0" err="1">
                <a:solidFill>
                  <a:prstClr val="white"/>
                </a:solidFill>
                <a:hlinkClick r:id="rId3"/>
              </a:rPr>
              <a:t>redox</a:t>
            </a:r>
            <a:r>
              <a:rPr lang="es-ES" sz="2800" dirty="0">
                <a:solidFill>
                  <a:prstClr val="black"/>
                </a:solidFill>
              </a:rPr>
              <a:t>!!</a:t>
            </a:r>
          </a:p>
        </p:txBody>
      </p:sp>
    </p:spTree>
    <p:extLst>
      <p:ext uri="{BB962C8B-B14F-4D97-AF65-F5344CB8AC3E}">
        <p14:creationId xmlns="" xmlns:p14="http://schemas.microsoft.com/office/powerpoint/2010/main" val="14630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TIPOS DE REACCIONES QUÍMICAS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4305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sz="3500" b="1" dirty="0" smtClean="0">
                <a:solidFill>
                  <a:srgbClr val="FF0000"/>
                </a:solidFill>
              </a:rPr>
              <a:t>Reacciones </a:t>
            </a:r>
            <a:r>
              <a:rPr lang="es-ES" sz="3500" b="1" dirty="0">
                <a:solidFill>
                  <a:srgbClr val="FF0000"/>
                </a:solidFill>
              </a:rPr>
              <a:t>de </a:t>
            </a:r>
            <a:r>
              <a:rPr lang="es-ES" sz="3500" b="1" dirty="0" smtClean="0">
                <a:solidFill>
                  <a:srgbClr val="FF0000"/>
                </a:solidFill>
              </a:rPr>
              <a:t>Oxidación Reducción: </a:t>
            </a:r>
            <a:r>
              <a:rPr lang="es-ES" sz="3500" dirty="0">
                <a:solidFill>
                  <a:schemeClr val="bg1"/>
                </a:solidFill>
              </a:rPr>
              <a:t>En este tipo de reacciones </a:t>
            </a:r>
            <a:r>
              <a:rPr lang="es-ES" sz="3500" dirty="0" smtClean="0">
                <a:solidFill>
                  <a:schemeClr val="bg1"/>
                </a:solidFill>
              </a:rPr>
              <a:t>se consideran dos procesos independientes </a:t>
            </a:r>
            <a:r>
              <a:rPr lang="es-ES" sz="3500" dirty="0" smtClean="0">
                <a:solidFill>
                  <a:srgbClr val="FF0000"/>
                </a:solidFill>
              </a:rPr>
              <a:t>oxidación y reducción</a:t>
            </a:r>
          </a:p>
          <a:p>
            <a:r>
              <a:rPr lang="es-ES" dirty="0" smtClean="0">
                <a:solidFill>
                  <a:srgbClr val="FF0000"/>
                </a:solidFill>
                <a:latin typeface="Book Antiqua" pitchFamily="18" charset="0"/>
              </a:rPr>
              <a:t>La oxidación </a:t>
            </a:r>
            <a:r>
              <a:rPr lang="es-ES" dirty="0" smtClean="0">
                <a:solidFill>
                  <a:schemeClr val="bg1"/>
                </a:solidFill>
                <a:latin typeface="Book Antiqua" pitchFamily="18" charset="0"/>
              </a:rPr>
              <a:t>es el proceso por el cual una especie química </a:t>
            </a:r>
            <a:r>
              <a:rPr lang="es-ES" b="1" dirty="0" smtClean="0">
                <a:solidFill>
                  <a:srgbClr val="00B050"/>
                </a:solidFill>
                <a:latin typeface="Book Antiqua" pitchFamily="18" charset="0"/>
              </a:rPr>
              <a:t>pierde</a:t>
            </a:r>
            <a:r>
              <a:rPr lang="es-ES" dirty="0" smtClean="0">
                <a:solidFill>
                  <a:schemeClr val="bg1"/>
                </a:solidFill>
                <a:latin typeface="Book Antiqua" pitchFamily="18" charset="0"/>
              </a:rPr>
              <a:t> electrones, por lo tanto su número de oxidación queda más </a:t>
            </a:r>
            <a:r>
              <a:rPr lang="es-ES" b="1" dirty="0" smtClean="0">
                <a:solidFill>
                  <a:srgbClr val="00B050"/>
                </a:solidFill>
                <a:latin typeface="Book Antiqua" pitchFamily="18" charset="0"/>
              </a:rPr>
              <a:t>positivo</a:t>
            </a:r>
            <a:r>
              <a:rPr lang="es-ES" dirty="0" smtClean="0">
                <a:solidFill>
                  <a:srgbClr val="00B050"/>
                </a:solidFill>
                <a:latin typeface="Book Antiqua" pitchFamily="18" charset="0"/>
              </a:rPr>
              <a:t>.</a:t>
            </a:r>
          </a:p>
          <a:p>
            <a:r>
              <a:rPr lang="es-ES" dirty="0">
                <a:solidFill>
                  <a:srgbClr val="FF0000"/>
                </a:solidFill>
                <a:latin typeface="Book Antiqua" pitchFamily="18" charset="0"/>
              </a:rPr>
              <a:t>La </a:t>
            </a:r>
            <a:r>
              <a:rPr lang="es-ES" dirty="0" smtClean="0">
                <a:solidFill>
                  <a:srgbClr val="FF0000"/>
                </a:solidFill>
                <a:latin typeface="Book Antiqua" pitchFamily="18" charset="0"/>
              </a:rPr>
              <a:t>Reducción </a:t>
            </a:r>
            <a:r>
              <a:rPr lang="es-ES" dirty="0">
                <a:solidFill>
                  <a:schemeClr val="bg1"/>
                </a:solidFill>
                <a:latin typeface="Book Antiqua" pitchFamily="18" charset="0"/>
              </a:rPr>
              <a:t>es el proceso por el cual una especie química </a:t>
            </a:r>
            <a:r>
              <a:rPr lang="es-ES" b="1" dirty="0" smtClean="0">
                <a:solidFill>
                  <a:srgbClr val="0070C0"/>
                </a:solidFill>
                <a:latin typeface="Book Antiqua" pitchFamily="18" charset="0"/>
              </a:rPr>
              <a:t>gana</a:t>
            </a:r>
            <a:r>
              <a:rPr lang="es-ES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Book Antiqua" pitchFamily="18" charset="0"/>
              </a:rPr>
              <a:t>electrones, por lo tanto su número de oxidación queda más </a:t>
            </a:r>
            <a:r>
              <a:rPr lang="es-ES" dirty="0" smtClean="0">
                <a:solidFill>
                  <a:srgbClr val="0070C0"/>
                </a:solidFill>
                <a:latin typeface="Book Antiqua" pitchFamily="18" charset="0"/>
              </a:rPr>
              <a:t>negativo.</a:t>
            </a:r>
            <a:endParaRPr lang="es-ES" dirty="0">
              <a:solidFill>
                <a:srgbClr val="0070C0"/>
              </a:solidFill>
              <a:latin typeface="Book Antiqua" pitchFamily="18" charset="0"/>
            </a:endParaRPr>
          </a:p>
          <a:p>
            <a:endParaRPr lang="es-ES" sz="2400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s-ES" sz="2400" dirty="0" smtClean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1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Oxidación-reducción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portalacademico.cch.unam.mx/materiales/al/cont/exp/quim/quim2/oxido_reduccion/img/a12u1m01p05e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69488"/>
            <a:ext cx="4464496" cy="210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ttEYwhlV9os/T8WKbdGvsaI/AAAAAAAAAZk/U1e6PV4t7QM/s400/redox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7"/>
            <a:ext cx="6192688" cy="3422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70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984"/>
          <a:stretch/>
        </p:blipFill>
        <p:spPr bwMode="auto">
          <a:xfrm>
            <a:off x="2957314" y="442691"/>
            <a:ext cx="2334766" cy="2261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http://www.salonhogar.net/Quimica/Oxid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81" y="407259"/>
            <a:ext cx="3164891" cy="2373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885"/>
          <a:stretch/>
        </p:blipFill>
        <p:spPr bwMode="auto">
          <a:xfrm>
            <a:off x="1614252" y="3446546"/>
            <a:ext cx="5483448" cy="329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727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24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0070C0"/>
                </a:solidFill>
              </a:rPr>
              <a:t>TIPOS DE REACCIONES</a:t>
            </a:r>
            <a:endParaRPr lang="es-AR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736304" cy="30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42929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5952" y="4423322"/>
            <a:ext cx="2664296" cy="213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39552" y="465313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F0"/>
                </a:solidFill>
              </a:rPr>
              <a:t>ENDOTÉRMICAS</a:t>
            </a:r>
            <a:endParaRPr lang="es-ES" sz="2800" b="1" dirty="0">
              <a:solidFill>
                <a:srgbClr val="00B0F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485632" y="5589240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EXOTÉRMICAS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7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2" y="692696"/>
            <a:ext cx="8439201" cy="54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53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7" y="692696"/>
            <a:ext cx="842746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28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7" y="692696"/>
            <a:ext cx="8274517" cy="55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37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5264"/>
            <a:ext cx="8507288" cy="1120899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Inauguración de juegos mundiales en Cali 2013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imagenes.colombia.interlatin.com/sdi/2013/07/26/bfea636dd3d543c88a40774fd67ff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9"/>
          <a:stretch/>
        </p:blipFill>
        <p:spPr bwMode="auto">
          <a:xfrm>
            <a:off x="1187624" y="260648"/>
            <a:ext cx="6930857" cy="47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01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392909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3600" dirty="0" smtClean="0">
                <a:solidFill>
                  <a:schemeClr val="bg1"/>
                </a:solidFill>
              </a:rPr>
              <a:t>Las sustancias que empiezan y van </a:t>
            </a:r>
            <a:r>
              <a:rPr lang="es-ES" sz="3600" dirty="0" smtClean="0">
                <a:solidFill>
                  <a:schemeClr val="bg1"/>
                </a:solidFill>
              </a:rPr>
              <a:t>desapareciendo</a:t>
            </a:r>
            <a:r>
              <a:rPr lang="es-ES" sz="3600" dirty="0" smtClean="0">
                <a:solidFill>
                  <a:schemeClr val="bg1"/>
                </a:solidFill>
              </a:rPr>
              <a:t>, transformándose en </a:t>
            </a:r>
            <a:r>
              <a:rPr lang="es-ES" sz="3600" dirty="0" smtClean="0">
                <a:solidFill>
                  <a:schemeClr val="bg1"/>
                </a:solidFill>
              </a:rPr>
              <a:t>otras </a:t>
            </a:r>
            <a:r>
              <a:rPr lang="es-ES" sz="3600" dirty="0" smtClean="0">
                <a:solidFill>
                  <a:schemeClr val="bg1"/>
                </a:solidFill>
              </a:rPr>
              <a:t>reciben el nombre de </a:t>
            </a:r>
            <a:r>
              <a:rPr lang="es-ES" sz="3600" dirty="0" smtClean="0">
                <a:solidFill>
                  <a:srgbClr val="FF0000"/>
                </a:solidFill>
              </a:rPr>
              <a:t>reactivos, </a:t>
            </a:r>
            <a:r>
              <a:rPr lang="es-ES" sz="3600" dirty="0" smtClean="0">
                <a:solidFill>
                  <a:schemeClr val="bg1"/>
                </a:solidFill>
              </a:rPr>
              <a:t>mientras </a:t>
            </a:r>
            <a:r>
              <a:rPr lang="es-ES" sz="3600" dirty="0" smtClean="0">
                <a:solidFill>
                  <a:schemeClr val="bg1"/>
                </a:solidFill>
              </a:rPr>
              <a:t>que las sustancias que se </a:t>
            </a:r>
            <a:r>
              <a:rPr lang="es-ES" sz="3600" dirty="0" smtClean="0">
                <a:solidFill>
                  <a:schemeClr val="bg1"/>
                </a:solidFill>
              </a:rPr>
              <a:t>van </a:t>
            </a:r>
            <a:r>
              <a:rPr lang="es-ES" sz="3600" dirty="0" smtClean="0">
                <a:solidFill>
                  <a:schemeClr val="bg1"/>
                </a:solidFill>
              </a:rPr>
              <a:t>produciendo por la transformación </a:t>
            </a:r>
            <a:r>
              <a:rPr lang="es-ES" sz="3600" dirty="0" smtClean="0">
                <a:solidFill>
                  <a:schemeClr val="bg1"/>
                </a:solidFill>
              </a:rPr>
              <a:t>química </a:t>
            </a:r>
            <a:r>
              <a:rPr lang="es-ES" sz="3600" dirty="0" smtClean="0">
                <a:solidFill>
                  <a:schemeClr val="bg1"/>
                </a:solidFill>
              </a:rPr>
              <a:t>que sufren los reactivos se </a:t>
            </a:r>
            <a:r>
              <a:rPr lang="es-ES" sz="3600" dirty="0" smtClean="0">
                <a:solidFill>
                  <a:schemeClr val="bg1"/>
                </a:solidFill>
              </a:rPr>
              <a:t>conocen </a:t>
            </a:r>
            <a:r>
              <a:rPr lang="es-ES" sz="3600" dirty="0" smtClean="0">
                <a:solidFill>
                  <a:schemeClr val="bg1"/>
                </a:solidFill>
              </a:rPr>
              <a:t>con el nombre de </a:t>
            </a:r>
            <a:r>
              <a:rPr lang="es-ES" sz="3600" dirty="0" smtClean="0">
                <a:solidFill>
                  <a:srgbClr val="FF0000"/>
                </a:solidFill>
              </a:rPr>
              <a:t>productos.</a:t>
            </a:r>
          </a:p>
          <a:p>
            <a:pPr algn="just"/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5852" y="4214818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REACTIVOS                                    PRODUCTOS</a:t>
            </a:r>
            <a:endParaRPr lang="es-ES" sz="2800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714744" y="4500570"/>
            <a:ext cx="1785950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4943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17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89747"/>
            <a:ext cx="8229600" cy="15431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  <a:latin typeface="Mistral" pitchFamily="66" charset="0"/>
              </a:rPr>
              <a:t>ECUACIÓN QUÍMICA: </a:t>
            </a:r>
            <a:r>
              <a:rPr lang="es-ES" dirty="0" smtClean="0">
                <a:solidFill>
                  <a:schemeClr val="bg1"/>
                </a:solidFill>
              </a:rPr>
              <a:t>Es una representación escrita que proporciona información de lo que ocurre en una reacción química.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43608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101"/>
          <a:stretch/>
        </p:blipFill>
        <p:spPr bwMode="auto">
          <a:xfrm>
            <a:off x="1094038" y="4725144"/>
            <a:ext cx="6849392" cy="144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07" y="2348880"/>
            <a:ext cx="63627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24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26" y="332656"/>
            <a:ext cx="7298382" cy="60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91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fld id="{7EA4B978-FC35-4834-920E-33EA6A35F972}" type="slidenum">
              <a:rPr lang="en-US">
                <a:solidFill>
                  <a:schemeClr val="tx1"/>
                </a:solidFill>
              </a:rPr>
              <a:pPr/>
              <a:t>7</a:t>
            </a:fld>
            <a:r>
              <a:rPr lang="en-US"/>
              <a:t>    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3"/>
            <a:ext cx="8229600" cy="1440160"/>
          </a:xfrm>
        </p:spPr>
        <p:txBody>
          <a:bodyPr>
            <a:noAutofit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es-ES_tradnl" sz="2400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es-ES_tradnl" b="1" dirty="0" smtClean="0">
                <a:solidFill>
                  <a:srgbClr val="FF0000"/>
                </a:solidFill>
              </a:rPr>
              <a:t>Reactivos     Productos</a:t>
            </a:r>
            <a:r>
              <a:rPr lang="es-ES_tradnl" dirty="0" smtClean="0">
                <a:solidFill>
                  <a:schemeClr val="bg1"/>
                </a:solidFill>
              </a:rPr>
              <a:t/>
            </a:r>
            <a:br>
              <a:rPr lang="es-ES_tradnl" dirty="0" smtClean="0">
                <a:solidFill>
                  <a:schemeClr val="bg1"/>
                </a:solidFill>
              </a:rPr>
            </a:br>
            <a:r>
              <a:rPr lang="es-ES_tradnl" b="1" dirty="0" smtClean="0">
                <a:solidFill>
                  <a:schemeClr val="bg1"/>
                </a:solidFill>
              </a:rPr>
              <a:t>En la reacción:   </a:t>
            </a:r>
            <a:r>
              <a:rPr lang="es-ES_tradnl" b="1" dirty="0" smtClean="0">
                <a:solidFill>
                  <a:srgbClr val="FF0000"/>
                </a:solidFill>
              </a:rPr>
              <a:t>H</a:t>
            </a:r>
            <a:r>
              <a:rPr lang="es-ES_tradnl" b="1" baseline="-25000" dirty="0" smtClean="0">
                <a:solidFill>
                  <a:srgbClr val="FF0000"/>
                </a:solidFill>
              </a:rPr>
              <a:t>2</a:t>
            </a:r>
            <a:r>
              <a:rPr lang="es-ES_tradnl" b="1" dirty="0" smtClean="0">
                <a:solidFill>
                  <a:srgbClr val="FF0000"/>
                </a:solidFill>
              </a:rPr>
              <a:t> +    I</a:t>
            </a:r>
            <a:r>
              <a:rPr lang="es-ES_tradnl" b="1" baseline="-25000" dirty="0" smtClean="0">
                <a:solidFill>
                  <a:srgbClr val="FF0000"/>
                </a:solidFill>
              </a:rPr>
              <a:t>2   </a:t>
            </a:r>
            <a:r>
              <a:rPr lang="es-ES_tradnl" b="1" dirty="0" smtClean="0">
                <a:solidFill>
                  <a:srgbClr val="FF0000"/>
                </a:solidFill>
                <a:sym typeface="Symbol" pitchFamily="18" charset="2"/>
              </a:rPr>
              <a:t>   2 HI</a:t>
            </a:r>
            <a:br>
              <a:rPr lang="es-ES_tradnl" b="1" dirty="0" smtClean="0">
                <a:solidFill>
                  <a:srgbClr val="FF0000"/>
                </a:solidFill>
                <a:sym typeface="Symbol" pitchFamily="18" charset="2"/>
              </a:rPr>
            </a:br>
            <a:endParaRPr lang="es-ES_tradnl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ct val="135000"/>
              </a:lnSpc>
            </a:pPr>
            <a:endParaRPr lang="es-ES_tradnl" dirty="0" smtClean="0">
              <a:solidFill>
                <a:schemeClr val="bg1"/>
              </a:solidFill>
              <a:sym typeface="Symbol" pitchFamily="18" charset="2"/>
            </a:endParaRPr>
          </a:p>
          <a:p>
            <a:pPr>
              <a:lnSpc>
                <a:spcPct val="135000"/>
              </a:lnSpc>
            </a:pPr>
            <a:endParaRPr lang="es-ES_tradnl" dirty="0">
              <a:solidFill>
                <a:schemeClr val="bg1"/>
              </a:solidFill>
              <a:sym typeface="Symbol" pitchFamily="18" charset="2"/>
            </a:endParaRPr>
          </a:p>
          <a:p>
            <a:pPr>
              <a:lnSpc>
                <a:spcPct val="135000"/>
              </a:lnSpc>
            </a:pPr>
            <a:endParaRPr lang="es-ES_tradnl" dirty="0" smtClean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 rot="5400000">
            <a:off x="3716382" y="56582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 rot="5400000">
            <a:off x="5647556" y="43488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79712" y="1916832"/>
            <a:ext cx="6264696" cy="2304256"/>
            <a:chOff x="2640" y="1248"/>
            <a:chExt cx="3120" cy="1200"/>
          </a:xfrm>
        </p:grpSpPr>
        <p:pic>
          <p:nvPicPr>
            <p:cNvPr id="6153" name="Picture 9" descr="C:\Documentos\Archivos de Javier\Imágenes JPG\Orientación choques (Anaya 176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4285" b="55687"/>
            <a:stretch>
              <a:fillRect/>
            </a:stretch>
          </p:blipFill>
          <p:spPr bwMode="auto">
            <a:xfrm>
              <a:off x="3840" y="1248"/>
              <a:ext cx="1920" cy="1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154" name="Picture 10" descr="C:\Documentos\Archivos de Javier\Imágenes JPG\Orientación choques (Anaya 176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143" r="70535" b="55687"/>
            <a:stretch>
              <a:fillRect/>
            </a:stretch>
          </p:blipFill>
          <p:spPr bwMode="auto">
            <a:xfrm>
              <a:off x="2640" y="1248"/>
              <a:ext cx="1200" cy="12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1 Rectángulo"/>
          <p:cNvSpPr/>
          <p:nvPr/>
        </p:nvSpPr>
        <p:spPr>
          <a:xfrm>
            <a:off x="522612" y="4071942"/>
            <a:ext cx="77217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s-ES_tradnl" sz="3200" b="1" dirty="0" smtClean="0">
                <a:solidFill>
                  <a:schemeClr val="bg1"/>
                </a:solidFill>
                <a:sym typeface="Symbol" pitchFamily="18" charset="2"/>
              </a:rPr>
              <a:t>Durante la reacción se rompen los enlaces químicos de los reactivos y se forman nuevos enlaces que dan origen a los productos</a:t>
            </a:r>
            <a:endParaRPr lang="es-ES_tradnl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474673"/>
            <a:ext cx="4257676" cy="173988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b="1" dirty="0" smtClean="0">
                <a:solidFill>
                  <a:srgbClr val="0070C0"/>
                </a:solidFill>
              </a:rPr>
              <a:t>Transformaciones físicas: </a:t>
            </a:r>
            <a:r>
              <a:rPr lang="es-ES" sz="2400" dirty="0" smtClean="0">
                <a:solidFill>
                  <a:schemeClr val="bg1"/>
                </a:solidFill>
              </a:rPr>
              <a:t>no implican cambios en  la estructura de la materia y NO se forma nueva materia.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.bp.blogspot.com/_g9hGLVbU1tw/TReMSOAlFfI/AAAAAAAAAAY/uj6FZkz-5VI/S748/ESTADOS%2BDEL%2BAG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071935" cy="2956258"/>
          </a:xfrm>
          <a:prstGeom prst="rect">
            <a:avLst/>
          </a:prstGeom>
          <a:noFill/>
        </p:spPr>
      </p:pic>
      <p:sp>
        <p:nvSpPr>
          <p:cNvPr id="1028" name="AutoShape 4" descr="https://encrypted-tbn3.gstatic.com/images?q=tbn:ANd9GcQyE2WQLXkyGwrcWDf3MZrqLTs1iMOdjhWwB_kr3LKlJkXpko7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s://encrypted-tbn3.gstatic.com/images?q=tbn:ANd9GcQyE2WQLXkyGwrcWDf3MZrqLTs1iMOdjhWwB_kr3LKlJkXpko7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71810"/>
            <a:ext cx="3929090" cy="294302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285752" y="2571744"/>
            <a:ext cx="4786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TRANSFORMACIÓN QUÍMICA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s-ES" sz="2400" dirty="0" smtClean="0">
                <a:solidFill>
                  <a:schemeClr val="bg1"/>
                </a:solidFill>
              </a:rPr>
              <a:t>Son alteraciones que sufre la materia en la estructura interna y en su composición. Oxidación del hierro  (</a:t>
            </a:r>
            <a:r>
              <a:rPr lang="es-ES" sz="2400" dirty="0" err="1" smtClean="0">
                <a:solidFill>
                  <a:schemeClr val="bg1"/>
                </a:solidFill>
              </a:rPr>
              <a:t>FeO</a:t>
            </a:r>
            <a:r>
              <a:rPr lang="es-ES" sz="2400" dirty="0" smtClean="0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es-ES" sz="2400" dirty="0" smtClean="0">
                <a:solidFill>
                  <a:schemeClr val="bg1"/>
                </a:solidFill>
              </a:rPr>
              <a:t>En estos cambios aparecen otras propiedades muy distintas</a:t>
            </a:r>
          </a:p>
          <a:p>
            <a:pPr lvl="1"/>
            <a:endParaRPr lang="es-ES" sz="2400" dirty="0" smtClean="0">
              <a:solidFill>
                <a:schemeClr val="bg1"/>
              </a:solidFill>
            </a:endParaRPr>
          </a:p>
          <a:p>
            <a:pPr lvl="1"/>
            <a:r>
              <a:rPr lang="es-ES" sz="2400" dirty="0" smtClean="0">
                <a:solidFill>
                  <a:schemeClr val="bg1"/>
                </a:solidFill>
              </a:rPr>
              <a:t>Ejemplo: la combustión de papel produce CO2, agua, luz y calor.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0070C0"/>
                </a:solidFill>
              </a:rPr>
              <a:t>EVIDENCIAS DE LAS REACCIONES</a:t>
            </a:r>
            <a:r>
              <a:rPr lang="es-ES_tradnl" dirty="0" smtClean="0"/>
              <a:t> </a:t>
            </a:r>
            <a:r>
              <a:rPr lang="es-ES_tradnl" dirty="0" smtClean="0">
                <a:solidFill>
                  <a:srgbClr val="0070C0"/>
                </a:solidFill>
              </a:rPr>
              <a:t>QUÍMICAS</a:t>
            </a:r>
            <a:r>
              <a:rPr lang="es-ES_tradnl" dirty="0" smtClean="0"/>
              <a:t>S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65479"/>
            <a:ext cx="232825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162" y="1412776"/>
            <a:ext cx="3092990" cy="230425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6874" y="1052736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77072"/>
            <a:ext cx="2598970" cy="2204864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8967" y="4509120"/>
            <a:ext cx="29837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437112"/>
            <a:ext cx="2592288" cy="1944216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107504" y="37890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Precipitados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07989" y="38296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Emisión de gases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06874" y="36450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Burbujas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Cambio de color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129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Desprendimiento de luz y  calor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43808" y="656599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Oxidación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8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757</Words>
  <Application>Microsoft Office PowerPoint</Application>
  <PresentationFormat>Presentación en pantalla (4:3)</PresentationFormat>
  <Paragraphs>78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REACCIONES QUÍMICAS</vt:lpstr>
      <vt:lpstr> ¿QUÉ ES UNA REACCIÓN QUÍMICA? </vt:lpstr>
      <vt:lpstr>Diapositiva 3</vt:lpstr>
      <vt:lpstr>Diapositiva 4</vt:lpstr>
      <vt:lpstr>Diapositiva 5</vt:lpstr>
      <vt:lpstr>Diapositiva 6</vt:lpstr>
      <vt:lpstr>Diapositiva 7</vt:lpstr>
      <vt:lpstr>Diapositiva 8</vt:lpstr>
      <vt:lpstr>EVIDENCIAS DE LAS REACCIONES QUÍMICASS</vt:lpstr>
      <vt:lpstr>Diapositiva 10</vt:lpstr>
      <vt:lpstr>TIPOS DE REACCIONES QUÍMICAS</vt:lpstr>
      <vt:lpstr>TIPOS DE REACCIONES QUÍMICAS</vt:lpstr>
      <vt:lpstr>Diapositiva 13</vt:lpstr>
      <vt:lpstr>TIPOS DE REACCIONES QUÍMICAS</vt:lpstr>
      <vt:lpstr>TIPOS DE REACCIONES QUÍMICAS</vt:lpstr>
      <vt:lpstr>TIPOS DE REACCIONES QUÍMICAS</vt:lpstr>
      <vt:lpstr>TIPOS DE REACCIONES QUÍMICAS</vt:lpstr>
      <vt:lpstr>TIPOS DE REACCIONES QUÍMICAS</vt:lpstr>
      <vt:lpstr>Diapositiva 19</vt:lpstr>
      <vt:lpstr>Diapositiva 20</vt:lpstr>
      <vt:lpstr>TIPOS DE REACCIONES QUÍMICAS</vt:lpstr>
      <vt:lpstr>Oxidación-reducción</vt:lpstr>
      <vt:lpstr>Diapositiva 23</vt:lpstr>
      <vt:lpstr>TIPOS DE REACCIONES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REACCIONES QUÍMICAS</dc:title>
  <dc:creator>Usuario</dc:creator>
  <cp:lastModifiedBy>equipo</cp:lastModifiedBy>
  <cp:revision>75</cp:revision>
  <dcterms:created xsi:type="dcterms:W3CDTF">2015-02-15T00:30:21Z</dcterms:created>
  <dcterms:modified xsi:type="dcterms:W3CDTF">2015-03-07T04:00:57Z</dcterms:modified>
</cp:coreProperties>
</file>